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0" r:id="rId5"/>
    <p:sldId id="268" r:id="rId6"/>
    <p:sldId id="275" r:id="rId7"/>
    <p:sldId id="276" r:id="rId8"/>
    <p:sldId id="273" r:id="rId9"/>
    <p:sldId id="274" r:id="rId10"/>
    <p:sldId id="277" r:id="rId11"/>
    <p:sldId id="278" r:id="rId12"/>
    <p:sldId id="279" r:id="rId13"/>
    <p:sldId id="283" r:id="rId14"/>
    <p:sldId id="285" r:id="rId15"/>
    <p:sldId id="284" r:id="rId16"/>
    <p:sldId id="286" r:id="rId17"/>
    <p:sldId id="294" r:id="rId18"/>
    <p:sldId id="287" r:id="rId19"/>
    <p:sldId id="288" r:id="rId20"/>
    <p:sldId id="289" r:id="rId21"/>
    <p:sldId id="290" r:id="rId22"/>
    <p:sldId id="291" r:id="rId23"/>
    <p:sldId id="296" r:id="rId24"/>
    <p:sldId id="295" r:id="rId25"/>
    <p:sldId id="297" r:id="rId26"/>
    <p:sldId id="281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F"/>
    <a:srgbClr val="E1DFE2"/>
    <a:srgbClr val="5C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7"/>
    <p:restoredTop sz="86377"/>
  </p:normalViewPr>
  <p:slideViewPr>
    <p:cSldViewPr snapToGrid="0" snapToObjects="1">
      <p:cViewPr varScale="1">
        <p:scale>
          <a:sx n="102" d="100"/>
          <a:sy n="102" d="100"/>
        </p:scale>
        <p:origin x="1160" y="192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12712"/>
            <a:ext cx="12192000" cy="2561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6" y="1731653"/>
            <a:ext cx="10993549" cy="212312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36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4194262"/>
            <a:ext cx="10993547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00" y="275794"/>
            <a:ext cx="2519770" cy="99210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Rectangle 6"/>
          <p:cNvSpPr>
            <a:spLocks noChangeAspect="1"/>
          </p:cNvSpPr>
          <p:nvPr userDrawn="1"/>
        </p:nvSpPr>
        <p:spPr>
          <a:xfrm>
            <a:off x="0" y="1"/>
            <a:ext cx="2017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0"/>
            <a:ext cx="335279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673" y="675728"/>
            <a:ext cx="2089963" cy="5183073"/>
          </a:xfrm>
          <a:prstGeom prst="rect">
            <a:avLst/>
          </a:prstGeom>
        </p:spPr>
        <p:txBody>
          <a:bodyPr vert="eaVert" anchor="b"/>
          <a:lstStyle>
            <a:lvl1pPr>
              <a:defRPr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97045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83637" y="92600"/>
            <a:ext cx="1015763" cy="1019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ChangeAspect="1"/>
          </p:cNvSpPr>
          <p:nvPr userDrawn="1"/>
        </p:nvSpPr>
        <p:spPr>
          <a:xfrm>
            <a:off x="2" y="0"/>
            <a:ext cx="348800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8291" y="1964075"/>
            <a:ext cx="2991424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544290" y="1137357"/>
            <a:ext cx="6066519" cy="4583289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00" y="92600"/>
            <a:ext cx="1015763" cy="1019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0" y="5141976"/>
            <a:ext cx="1219200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2241" y="5257877"/>
            <a:ext cx="1015763" cy="101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3" y="5956139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5139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Rectangle 6"/>
          <p:cNvSpPr>
            <a:spLocks noChangeAspect="1"/>
          </p:cNvSpPr>
          <p:nvPr userDrawn="1"/>
        </p:nvSpPr>
        <p:spPr>
          <a:xfrm>
            <a:off x="0" y="1"/>
            <a:ext cx="2017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/>
          </p:cNvSpPr>
          <p:nvPr userDrawn="1"/>
        </p:nvSpPr>
        <p:spPr>
          <a:xfrm>
            <a:off x="0" y="5141976"/>
            <a:ext cx="1219200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5" y="5262298"/>
            <a:ext cx="4709928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2241" y="5257877"/>
            <a:ext cx="1015763" cy="101955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5139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em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>
            <a:spLocks noChangeAspect="1"/>
          </p:cNvSpPr>
          <p:nvPr userDrawn="1"/>
        </p:nvSpPr>
        <p:spPr>
          <a:xfrm>
            <a:off x="0" y="0"/>
            <a:ext cx="12192000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Rectangle 6"/>
          <p:cNvSpPr>
            <a:spLocks noChangeAspect="1"/>
          </p:cNvSpPr>
          <p:nvPr userDrawn="1"/>
        </p:nvSpPr>
        <p:spPr>
          <a:xfrm>
            <a:off x="0" y="6612003"/>
            <a:ext cx="12192000" cy="245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72160" y="87749"/>
            <a:ext cx="1015763" cy="1019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9226" y="1731653"/>
            <a:ext cx="10993549" cy="2123126"/>
          </a:xfrm>
        </p:spPr>
        <p:txBody>
          <a:bodyPr/>
          <a:lstStyle/>
          <a:p>
            <a:r>
              <a:rPr lang="zh-CN" dirty="0"/>
              <a:t>图神经网络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3" y="4194262"/>
            <a:ext cx="10993547" cy="1340999"/>
          </a:xfrm>
        </p:spPr>
        <p:txBody>
          <a:bodyPr>
            <a:normAutofit/>
          </a:bodyPr>
          <a:lstStyle/>
          <a:p>
            <a:r>
              <a:rPr lang="zh-CN" dirty="0">
                <a:latin typeface="Times New Roman" panose="02020603050405020304" charset="0"/>
                <a:cs typeface="Times New Roman" panose="02020603050405020304" charset="0"/>
              </a:rPr>
              <a:t>陈子陶</a:t>
            </a:r>
            <a:endParaRPr 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计算机系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2025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27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日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消息聚合</a:t>
                </a:r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示例：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𝑀𝐿𝑃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类比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CNN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中的卷积操作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→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图卷积网络（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GCN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当然，消息聚合不一定要用加法，也可以加权求和、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cat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、取均值或者取最大值（类比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average pooling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和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max pooling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对比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CNN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中的卷积：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3"/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每个顶点的数量可能发生变化</a:t>
                </a: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经过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k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层更新，一个顶点可以聚合它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k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步之内的节点的信息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GCN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35" y="5173345"/>
            <a:ext cx="1393825" cy="1231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820" y="5227320"/>
            <a:ext cx="1318260" cy="1239520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8660765" y="5699760"/>
            <a:ext cx="717550" cy="179705"/>
          </a:xfrm>
          <a:prstGeom prst="left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63015"/>
            <a:ext cx="6873240" cy="29235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消息聚合也可以发生在节点与边之间</a:t>
                </a:r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:r>
                  <a:rPr kumimoji="1" 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例如，聚合顶点时</a:t>
                </a:r>
                <a:endParaRPr kumimoji="1" lang="zh-CN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/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p>
                        </m:sSub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聚合的时候也可以引入全局信息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例如，聚合顶点时：</a:t>
                </a: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3"/>
                <a:r>
                  <a:rPr kumimoji="1"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相应地，对</a:t>
                </a:r>
                <a:r>
                  <a:rPr kumimoji="1"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U</a:t>
                </a:r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更新之前，可以聚合所有顶点的信息</a:t>
                </a: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</m:oMath>
                </a14:m>
                <a:r>
                  <a:rPr kumimoji="1"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如何进行下游任务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2"/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如节点分类：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kumimoji="1" lang="zh-CN" altLang="en-US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𝑆𝑜𝑓𝑡𝑚𝑎𝑥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𝑀𝐿𝑃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kumimoji="1"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3"/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如分子性质预测：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𝑜𝑢𝑡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𝑀𝐿𝑃</m:t>
                    </m:r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2"/>
                <a:endParaRPr kumimoji="1" lang="zh-CN" altLang="en-US" sz="1575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GCN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66718" t="13560" r="1797" b="16350"/>
          <a:stretch>
            <a:fillRect/>
          </a:stretch>
        </p:blipFill>
        <p:spPr>
          <a:xfrm>
            <a:off x="6677025" y="1697990"/>
            <a:ext cx="3363595" cy="3561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364615"/>
            <a:ext cx="10756900" cy="5370830"/>
          </a:xfrm>
        </p:spPr>
        <p:txBody>
          <a:bodyPr>
            <a:normAutofit/>
          </a:bodyPr>
          <a:lstStyle/>
          <a:p>
            <a:pPr marL="0" lvl="1"/>
            <a:r>
              <a:rPr kumimoji="1" lang="zh-CN" sz="1800" dirty="0">
                <a:latin typeface="Times New Roman" panose="02020603050405020304" charset="0"/>
                <a:cs typeface="Times New Roman" panose="02020603050405020304" charset="0"/>
              </a:rPr>
              <a:t>消息聚合可以有不同的顺序</a:t>
            </a:r>
            <a:endParaRPr kumimoji="1" lang="zh-CN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例如，可以先将边信息聚合到顶点，再将顶点信息聚合到边；反之也可以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2"/>
            <a:endParaRPr kumimoji="1" lang="en-US" altLang="zh-CN" sz="16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457200" lvl="2"/>
            <a:endParaRPr kumimoji="1" lang="en-US" altLang="zh-CN" sz="16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457200" lvl="2"/>
            <a:endParaRPr kumimoji="1" lang="en-US" altLang="zh-CN" sz="16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457200" lvl="2"/>
            <a:endParaRPr kumimoji="1" lang="en-US" altLang="zh-CN" sz="16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187325" lvl="2" indent="0">
              <a:buNone/>
            </a:pPr>
            <a:endParaRPr kumimoji="1" lang="en-US" altLang="zh-CN" sz="16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457200" lvl="2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也可以交替进行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87325" lvl="2" indent="0">
              <a:buNone/>
            </a:pPr>
            <a:endParaRPr kumimoji="1" lang="zh-CN" altLang="en-US" sz="1575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GCN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2665" y="2210435"/>
            <a:ext cx="4742815" cy="1580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10" y="4444365"/>
            <a:ext cx="6207125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我们之前讲过，聚合的时候可以进行加权求和</a:t>
                </a:r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这个权重怎么来呢？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回忆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Attention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机制：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我们可以利用两个节点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( i , j )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的特征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 , 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sz="1575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575" dirty="0">
                    <a:latin typeface="Times New Roman" panose="02020603050405020304" charset="0"/>
                    <a:cs typeface="Times New Roman" panose="02020603050405020304" charset="0"/>
                  </a:rPr>
                  <a:t>计算它们之间的注意力分数</a:t>
                </a:r>
                <a:r>
                  <a:rPr kumimoji="1" lang="en-US" altLang="zh-CN" sz="1575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575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575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575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kumimoji="1" lang="en-US" altLang="zh-CN" sz="1575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575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1575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( 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 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sz="1575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 b="-2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GAT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20" y="2683510"/>
            <a:ext cx="4461510" cy="23114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2621915"/>
            <a:ext cx="2545080" cy="2371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我们之前讲过，聚合的时候可以进行加权求和</a:t>
                </a:r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这个权重怎么来呢？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在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GAT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中，注意力分数：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其中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W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是为了获得一个高维表征，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可学习，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softmax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是对所有邻居节点做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加权聚合：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GAT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60" y="5125085"/>
            <a:ext cx="2446020" cy="78676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012950" y="2640965"/>
            <a:ext cx="8113395" cy="946150"/>
            <a:chOff x="5289" y="3865"/>
            <a:chExt cx="12777" cy="149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" y="4217"/>
              <a:ext cx="5515" cy="7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4" y="3865"/>
              <a:ext cx="7353" cy="1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扩展到多头注意力？使用多套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W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在中间层中，将多个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hidden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表示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cat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起来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在输出层，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将多个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hidden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取平均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GAT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354580"/>
            <a:ext cx="3073400" cy="1009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4400550"/>
            <a:ext cx="3073400" cy="9277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1657350"/>
            <a:ext cx="53975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扩展到多头注意力？使用多套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W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在中间层中，将多个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hidden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表示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cat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起来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在输出层，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将多个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hidden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取平均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None/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GAT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354580"/>
            <a:ext cx="3073400" cy="1009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4400550"/>
            <a:ext cx="3073400" cy="9277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1657350"/>
            <a:ext cx="53975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364615"/>
            <a:ext cx="10756900" cy="5370830"/>
          </a:xfrm>
        </p:spPr>
        <p:txBody>
          <a:bodyPr>
            <a:normAutofit/>
          </a:bodyPr>
          <a:lstStyle/>
          <a:p>
            <a:pPr marL="0"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等变性：若函数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f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对变换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T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满足：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endParaRPr kumimoji="1" 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indent="0">
              <a:buNone/>
            </a:pP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endParaRPr kumimoji="1"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indent="0">
              <a:buNone/>
            </a:pP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则称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是关于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indent="0">
              <a:buNone/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其中，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是一个群（旋转群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SO(2)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、平移群等）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indent="0">
              <a:buNone/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Tg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和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T’g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是抽象群元素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在空间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X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和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 (X)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上的作用</a:t>
            </a:r>
            <a:endParaRPr kumimoji="1" 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不变性：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若函数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对变换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满足：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则称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f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是关于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T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不变的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/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E(n)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等变的图神经网络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0" y="1941830"/>
            <a:ext cx="4292600" cy="46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834890"/>
            <a:ext cx="2082800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364615"/>
            <a:ext cx="10628630" cy="2963545"/>
          </a:xfrm>
        </p:spPr>
        <p:txBody>
          <a:bodyPr>
            <a:norm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在一些任务中，我们希望使用的神经网络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f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E(n)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等变的，这意味着对于任意旋转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(+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反射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) R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与任意平移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t 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，有：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E(n)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等变的图神经网络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4575" y="2284730"/>
            <a:ext cx="2482850" cy="482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85" y="2821940"/>
            <a:ext cx="4280535" cy="37484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"/>
              <p:cNvSpPr>
                <a:spLocks noGrp="1"/>
              </p:cNvSpPr>
              <p:nvPr/>
            </p:nvSpPr>
            <p:spPr>
              <a:xfrm>
                <a:off x="735330" y="2959735"/>
                <a:ext cx="5617210" cy="3797935"/>
              </a:xfrm>
              <a:prstGeom prst="rect">
                <a:avLst/>
              </a:prstGeom>
            </p:spPr>
            <p:txBody>
              <a:bodyPr vert="horz" lIns="91440" tIns="45720" rIns="91440" bIns="45720" rtlCol="0" anchor="t"/>
              <a:lstStyle>
                <a:lvl1pPr marL="306070" indent="-30607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9920" indent="-30607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99795" indent="-269875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60" indent="-23368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105" indent="-23368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89992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9964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9999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99715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比如：分子建模任务中，我们希望对输入的分子进行旋转、平移后，输出的分子也能进行旋转平移。同时，分子节点的隐藏特征最好不要发生变化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具体地：我们为每个原子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i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赋予一个三维坐标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和一个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embedding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向量（节点特征）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ℎ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，我们希望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是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E(3)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等变的，而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ℎ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是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E(3)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不变的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怎么做到呢？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   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30" y="2959735"/>
                <a:ext cx="5617210" cy="3797935"/>
              </a:xfrm>
              <a:prstGeom prst="rect">
                <a:avLst/>
              </a:prstGeom>
              <a:blipFill rotWithShape="1">
                <a:blip r:embed="rId3"/>
                <a:stretch>
                  <a:fillRect b="-81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61035" y="1364615"/>
                <a:ext cx="10628630" cy="5170805"/>
              </a:xfrm>
            </p:spPr>
            <p:txBody>
              <a:bodyPr>
                <a:normAutofit lnSpcReduction="10000"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回顾原始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GCN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的数学表示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kumimoji="1" lang="zh-CN" altLang="en-US" sz="1800" dirty="0">
                    <a:latin typeface="Cambria Math" panose="02040503050406030204" charset="0"/>
                    <a:cs typeface="Cambria Math" panose="02040503050406030204" charset="0"/>
                  </a:rPr>
                  <a:t>代表边特征，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和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是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 MLP</a:t>
                </a:r>
                <a:endParaRPr kumimoji="1" lang="en-US" alt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我们将它改造成：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其中</a:t>
                </a:r>
                <a:r>
                  <a:rPr kumimoji="1"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即为三维坐标，注意到它也会进行更新</a:t>
                </a: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035" y="1364615"/>
                <a:ext cx="10628630" cy="5170805"/>
              </a:xfrm>
              <a:blipFill rotWithShape="1">
                <a:blip r:embed="rId1"/>
                <a:stretch>
                  <a:fillRect b="-3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E(n)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等变的图神经网络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90" y="1586230"/>
            <a:ext cx="2138045" cy="144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3679190"/>
            <a:ext cx="315468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sz="2800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图卷积网络</a:t>
            </a:r>
            <a:endParaRPr kumimoji="1"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图注意力网络</a:t>
            </a:r>
            <a:endParaRPr kumimoji="1"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E(n)</a:t>
            </a:r>
            <a:r>
              <a:rPr kumimoji="1"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等变图神经网络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GNN </a:t>
            </a:r>
            <a:r>
              <a:rPr kumimoji="1"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的过平滑问题</a:t>
            </a:r>
            <a:endParaRPr kumimoji="1"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364615"/>
            <a:ext cx="10628630" cy="5170805"/>
          </a:xfrm>
        </p:spPr>
        <p:txBody>
          <a:bodyPr>
            <a:normAutofit lnSpcReduction="10000"/>
          </a:bodyPr>
          <a:lstStyle/>
          <a:p>
            <a:pPr marL="0" lvl="1">
              <a:lnSpc>
                <a:spcPct val="150000"/>
              </a:lnSpc>
            </a:pPr>
            <a:r>
              <a:rPr kumimoji="1" lang="zh-CN" sz="1800" dirty="0">
                <a:latin typeface="Times New Roman" panose="02020603050405020304" charset="0"/>
                <a:cs typeface="Times New Roman" panose="02020603050405020304" charset="0"/>
              </a:rPr>
              <a:t>为什么这个网络能满足之前的要求？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形式化地，我们假设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EGCL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是网络中的一层，我们希望证明对于任意作用在三维空间中的旋转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Q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和平移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g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，都有：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E(n)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等变的图神经网络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3235" y="2003425"/>
            <a:ext cx="3259455" cy="212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4961255"/>
            <a:ext cx="412115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364615"/>
            <a:ext cx="10628630" cy="5170805"/>
          </a:xfrm>
        </p:spPr>
        <p:txBody>
          <a:bodyPr>
            <a:normAutofit lnSpcReduction="10000"/>
          </a:bodyPr>
          <a:lstStyle/>
          <a:p>
            <a:pPr marL="0" lvl="1">
              <a:lnSpc>
                <a:spcPct val="150000"/>
              </a:lnSpc>
            </a:pPr>
            <a:r>
              <a:rPr kumimoji="1" lang="zh-CN" sz="1800" dirty="0">
                <a:latin typeface="Times New Roman" panose="02020603050405020304" charset="0"/>
                <a:cs typeface="Times New Roman" panose="02020603050405020304" charset="0"/>
              </a:rPr>
              <a:t>证明：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E(n)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等变的图神经网络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278255"/>
            <a:ext cx="10628630" cy="5170805"/>
          </a:xfrm>
        </p:spPr>
        <p:txBody>
          <a:bodyPr>
            <a:normAutofit lnSpcReduction="10000"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小艾正在用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GCN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做一个节点二分类任务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为了提升准确率，小艾尝试把一个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GCN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的参数做大，具体地，他将模型叠多了几层，结果发现：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为了探究原因，他把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GCN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各层各个节点的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打印出来，发现：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GNN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的过平滑问题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0565" y="2324735"/>
            <a:ext cx="4730750" cy="1821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5" y="4533900"/>
            <a:ext cx="8296910" cy="1984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364615"/>
            <a:ext cx="10628630" cy="5170805"/>
          </a:xfrm>
        </p:spPr>
        <p:txBody>
          <a:bodyPr>
            <a:normAutofit lnSpcReduction="10000"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在图神经网络的训练过程中，随着网络层数的增加和迭代次数的增加，处于同一个连通分支的节点的嵌入表征会趋向于收敛到同一个值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即相似的特征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kumimoji="1" lang="en-US" altLang="zh-CN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GNN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的过平滑问题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2612390"/>
            <a:ext cx="6061710" cy="2675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2336800"/>
            <a:ext cx="4716145" cy="30943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1035" y="1364615"/>
            <a:ext cx="10628630" cy="4800600"/>
          </a:xfrm>
        </p:spPr>
        <p:txBody>
          <a:bodyPr>
            <a:norm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一些缓解过平滑的措施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DropEdge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：每轮训练随机丢弃一定比例的边（超参数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），通过稀疏化邻域减缓平滑速度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正则化约束：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在损失函数中加入</a:t>
            </a: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MADGap</a:t>
            </a:r>
            <a:r>
              <a:rPr kumimoji="1" lang="zh-CN" alt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正则项</a:t>
            </a:r>
            <a:endParaRPr kumimoji="1" lang="zh-CN" altLang="en-US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2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主要思想：用最后一层的，两个点之间的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embedding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的夹角余弦值衡量两个节点的相似度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2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计算相距较远的点的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MAD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（平均相似度）与距离较近的点的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MAD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的差值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endParaRPr kumimoji="1"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2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把这一项放进</a:t>
            </a: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loss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里面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GNN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的过平滑问题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4013835"/>
            <a:ext cx="3720465" cy="988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45" y="5002530"/>
            <a:ext cx="2823210" cy="562610"/>
          </a:xfrm>
          <a:prstGeom prst="rect">
            <a:avLst/>
          </a:prstGeom>
        </p:spPr>
      </p:pic>
      <p:sp>
        <p:nvSpPr>
          <p:cNvPr id="9" name="内容占位符 1"/>
          <p:cNvSpPr>
            <a:spLocks noGrp="1"/>
          </p:cNvSpPr>
          <p:nvPr/>
        </p:nvSpPr>
        <p:spPr>
          <a:xfrm>
            <a:off x="661035" y="5824220"/>
            <a:ext cx="10628630" cy="728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36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64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</a:pPr>
            <a:r>
              <a:rPr kumimoji="1"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……</a:t>
            </a:r>
            <a:endParaRPr kumimoji="1" lang="en-US" altLang="zh-CN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925195"/>
            <a:ext cx="10756900" cy="5865495"/>
          </a:xfrm>
        </p:spPr>
        <p:txBody>
          <a:bodyPr>
            <a:normAutofit lnSpcReduction="10000"/>
          </a:bodyPr>
          <a:lstStyle/>
          <a:p>
            <a:pPr marL="187325" lvl="2" indent="0">
              <a:lnSpc>
                <a:spcPct val="150000"/>
              </a:lnSpc>
              <a:buNone/>
            </a:pPr>
            <a:endParaRPr kumimoji="1" lang="zh-CN" altLang="en-US" sz="1575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https://distill.pub/2021/gnn-intro/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https://cloud.tencent.com/developer/article/2337199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https://blog.csdn.net/qq_40206371/article/details/125514951#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https://blog.csdn.net/ARPOSPF/article/details/129817487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https://zhuanlan.zhihu.com/p/90470499 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EGN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原文：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https://arxiv.org/pdf/2102.09844v1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https://zhuanlan.zhihu.com/p/378492032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MADGap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https://arxiv.org/pdf/1909.03211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https://arxiv.org/pdf/1801.07606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https://arxiv.org/pdf/2008.09864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参考文献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dirty="0">
                <a:latin typeface="Times New Roman" panose="02020603050405020304" charset="0"/>
                <a:cs typeface="Times New Roman" panose="02020603050405020304" charset="0"/>
              </a:rPr>
              <a:t>欢迎交流</a:t>
            </a:r>
            <a:r>
              <a:rPr kumimoji="1" altLang="zh-CN" dirty="0">
                <a:latin typeface="Times New Roman" panose="02020603050405020304" charset="0"/>
                <a:cs typeface="Times New Roman" panose="02020603050405020304" charset="0"/>
              </a:rPr>
              <a:t>~</a:t>
            </a:r>
            <a:endParaRPr kumimoji="1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3" y="4318087"/>
            <a:ext cx="10993547" cy="1340999"/>
          </a:xfrm>
        </p:spPr>
        <p:txBody>
          <a:bodyPr/>
          <a:lstStyle/>
          <a:p>
            <a:r>
              <a:rPr kumimoji="1" lang="zh-CN" altLang="en-US" dirty="0" err="1">
                <a:latin typeface="Times New Roman" panose="02020603050405020304" charset="0"/>
                <a:cs typeface="Times New Roman" panose="02020603050405020304" charset="0"/>
              </a:rPr>
              <a:t>计</a:t>
            </a:r>
            <a:r>
              <a:rPr kumimoji="1"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31  </a:t>
            </a:r>
            <a:r>
              <a:rPr kumimoji="1" lang="zh-CN" altLang="en-US" dirty="0" err="1">
                <a:latin typeface="Times New Roman" panose="02020603050405020304" charset="0"/>
                <a:cs typeface="Times New Roman" panose="02020603050405020304" charset="0"/>
              </a:rPr>
              <a:t>陈子陶</a:t>
            </a:r>
            <a:endParaRPr kumimoji="1" lang="zh-CN" altLang="en-US" dirty="0" err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2025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年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27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日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414145"/>
            <a:ext cx="10590530" cy="540258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目前我们经常接触什么类型的神经网络？它们各自适用于什么样的数据？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建模图像的：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CNN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（空间平移不变）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建模序列的：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RNN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LSTM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（时序的先后）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建模带有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关系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”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的数据？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社交关系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知识图谱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文献引用关系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2531745"/>
            <a:ext cx="4549775" cy="2395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2311400"/>
            <a:ext cx="4693920" cy="2442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364615"/>
            <a:ext cx="10590530" cy="540258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复习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图的定义：二元组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( V(G) , E(G) 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称为图。其中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V(G)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是非空集合，称为结点集，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E(G)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V(G)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诸结点之间边的集合。常用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G=( V, E )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表示图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在这里，我们加入一个新的特征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U(G)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用于表示图的整体特征，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U(G)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是抽象意义上的，比如：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图中有几个环？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图表示的分子是否有毒？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图是否连通？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图的分类：有向图和无向图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020" y="4327525"/>
            <a:ext cx="5083175" cy="1637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364615"/>
            <a:ext cx="10590530" cy="540258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复习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图的表示：邻接矩阵（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O(V²)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优点：简单直接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缺点：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没法很好的利用稀疏性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81050" lvl="2" indent="457200">
              <a:buNone/>
            </a:pP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kumimoji="1"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邻接矩阵表示不唯一（非排列不变）</a:t>
            </a:r>
            <a:endParaRPr kumimoji="1"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4370" y="2127885"/>
            <a:ext cx="816483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364615"/>
            <a:ext cx="10590530" cy="528447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复习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图的表示：直接存边（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 O(E)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优点：适于处理稀疏图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查询是否存在某条边：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O(m)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，所以一般不用这种表示来遍历图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遍历一个点的所有出边：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O(m)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遍历整张图：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O(nm)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130" y="2120900"/>
            <a:ext cx="3344545" cy="1864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81025" y="1296670"/>
            <a:ext cx="10590530" cy="528447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图相关任务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节点级别任务：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节点分类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节点位置优化（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Diffusion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边级别任务：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预测节点间关系</a:t>
            </a:r>
            <a:endParaRPr kumimoji="1"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</a:rPr>
              <a:t>图级别任务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kumimoji="1"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分子性质预测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</a:rPr>
              <a:t>Intro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6425" y="3623310"/>
            <a:ext cx="5795010" cy="1753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05" y="1650365"/>
            <a:ext cx="7542530" cy="1147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3429000"/>
            <a:ext cx="425767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 lnSpcReduction="10000"/>
              </a:bodyPr>
              <a:lstStyle/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为了完成这些任务，我们可以为之前讲过的所有特征附上一个嵌入向量（类比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Transformer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里的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word embedding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顶点特征嵌入：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边特征嵌入：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全局特征嵌入：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𝑈</m:t>
                    </m:r>
                  </m:oMath>
                </a14:m>
                <a:endParaRPr kumimoji="1"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kumimoji="1"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我们希望找到一种机制，对这些嵌入向量进行不断更新，使得这些更新后的嵌入向量能够用于之前讲过的下游任务</a:t>
                </a:r>
                <a:r>
                  <a:rPr kumimoji="1" lang="en-US" altLang="zh-CN" dirty="0">
                    <a:latin typeface="Cambria Math" panose="02040503050406030204" charset="0"/>
                    <a:cs typeface="Cambria Math" panose="02040503050406030204" charset="0"/>
                  </a:rPr>
                  <a:t> → </a:t>
                </a:r>
                <a:r>
                  <a:rPr kumimoji="1"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图神经网络</a:t>
                </a:r>
                <a:endParaRPr kumimoji="1" lang="zh-C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2078990"/>
            <a:ext cx="3973830" cy="1978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2001520"/>
            <a:ext cx="5342890" cy="2496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</p:spPr>
            <p:txBody>
              <a:bodyPr>
                <a:normAutofit/>
              </a:bodyPr>
              <a:lstStyle/>
              <a:p>
                <a:pPr marL="0" lvl="1"/>
                <a:r>
                  <a:rPr kumimoji="1" 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图神经网络（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GNN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GNN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的输入和输出都是图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输入图和输出图的连接关系不变（当然也有例外）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输出图的顶点、边和全局的</a:t>
                </a:r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Embedding</a:t>
                </a:r>
                <a:r>
                  <a:rPr kumimoji="1" lang="zh-CN" altLang="en-US" sz="1800" dirty="0">
                    <a:latin typeface="Times New Roman" panose="02020603050405020304" charset="0"/>
                    <a:cs typeface="Times New Roman" panose="02020603050405020304" charset="0"/>
                  </a:rPr>
                  <a:t>向量具有更加丰富的语义，可以用于下游任务</a:t>
                </a:r>
                <a:endParaRPr kumimoji="1" lang="zh-CN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/>
                <a:r>
                  <a:rPr kumimoji="1" lang="en-US" altLang="zh-CN" sz="1800" dirty="0">
                    <a:latin typeface="Times New Roman" panose="02020603050405020304" charset="0"/>
                    <a:cs typeface="Times New Roman" panose="02020603050405020304" charset="0"/>
                  </a:rPr>
                  <a:t>toy GNN</a:t>
                </a:r>
                <a:endParaRPr kumimoji="1" lang="zh-CN" altLang="en-US" sz="1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kumimoji="1" lang="en-US" altLang="zh-CN" sz="18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𝑀𝐿𝑃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kumimoji="1" lang="zh-CN" altLang="en-US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zh-CN" altLang="en-US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b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𝑀𝐿𝑃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Sup>
                      <m:sSubSupPr>
                        <m:ctrlPr>
                          <a:rPr kumimoji="1" lang="zh-CN" altLang="en-US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𝑀𝐿𝑃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有什么问题？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kumimoji="1"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1. </a:t>
                </a:r>
                <a:r>
                  <a:rPr kumimoji="1"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节点间是完全孤立的</a:t>
                </a:r>
                <a:endParaRPr kumimoji="1" lang="zh-CN" altLang="en-US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2.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完全没有用到图相关信息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怎么利用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“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图</a:t>
                </a:r>
                <a:r>
                  <a:rPr kumimoji="1"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” </a:t>
                </a:r>
                <a:r>
                  <a:rPr kumimoji="1"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？</a:t>
                </a:r>
                <a:endParaRPr kumimoji="1"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364615"/>
                <a:ext cx="10756900" cy="53708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377" y="87749"/>
            <a:ext cx="10795605" cy="1015200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华简约主题-顶边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3403</Words>
  <Application>WPS 演示</Application>
  <PresentationFormat>宽屏</PresentationFormat>
  <Paragraphs>373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Wingdings 2</vt:lpstr>
      <vt:lpstr>Times New Roman</vt:lpstr>
      <vt:lpstr>Cambria Math</vt:lpstr>
      <vt:lpstr>华文中宋</vt:lpstr>
      <vt:lpstr>Gill Sans MT</vt:lpstr>
      <vt:lpstr>微软雅黑</vt:lpstr>
      <vt:lpstr>Arial Unicode MS</vt:lpstr>
      <vt:lpstr>Calibri</vt:lpstr>
      <vt:lpstr>清华简约主题-顶边-16:9</vt:lpstr>
      <vt:lpstr>图神经网络</vt:lpstr>
      <vt:lpstr>目录</vt:lpstr>
      <vt:lpstr>Intro</vt:lpstr>
      <vt:lpstr>Intro</vt:lpstr>
      <vt:lpstr>Intro</vt:lpstr>
      <vt:lpstr>Intro</vt:lpstr>
      <vt:lpstr>Intro</vt:lpstr>
      <vt:lpstr>Intro</vt:lpstr>
      <vt:lpstr>Intro</vt:lpstr>
      <vt:lpstr>GCN</vt:lpstr>
      <vt:lpstr>GCN</vt:lpstr>
      <vt:lpstr>GCN</vt:lpstr>
      <vt:lpstr>GAT</vt:lpstr>
      <vt:lpstr>GAT</vt:lpstr>
      <vt:lpstr>GAT</vt:lpstr>
      <vt:lpstr>GAT</vt:lpstr>
      <vt:lpstr>E(n)等变的图神经网络</vt:lpstr>
      <vt:lpstr>E(n)等变的图神经网络</vt:lpstr>
      <vt:lpstr>E(n)等变的图神经网络</vt:lpstr>
      <vt:lpstr>E(n)等变的图神经网络</vt:lpstr>
      <vt:lpstr>E(n)等变的图神经网络</vt:lpstr>
      <vt:lpstr>GNN的过平滑问题</vt:lpstr>
      <vt:lpstr>GNN的过平滑问题</vt:lpstr>
      <vt:lpstr>GNN的过平滑问题</vt:lpstr>
      <vt:lpstr>参考文献</vt:lpstr>
      <vt:lpstr>欢迎交流~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陈子陶(2023012157)</cp:lastModifiedBy>
  <cp:revision>1265</cp:revision>
  <cp:lastPrinted>2020-04-04T02:50:00Z</cp:lastPrinted>
  <dcterms:created xsi:type="dcterms:W3CDTF">2020-01-04T07:43:00Z</dcterms:created>
  <dcterms:modified xsi:type="dcterms:W3CDTF">2025-07-26T08:00:01Z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B036F5C6632A4DA79A9697766DBE7B05_12</vt:lpwstr>
  </property>
  <property fmtid="{D5CDD505-2E9C-101B-9397-08002B2CF9AE}" pid="3" name="KSOProductBuildVer">
    <vt:lpwstr>2052-12.1.0.21541</vt:lpwstr>
  </property>
</Properties>
</file>